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8" r:id="rId14"/>
    <p:sldId id="267" r:id="rId15"/>
    <p:sldId id="269" r:id="rId16"/>
    <p:sldId id="270" r:id="rId17"/>
    <p:sldId id="271" r:id="rId18"/>
    <p:sldId id="273" r:id="rId19"/>
    <p:sldId id="272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79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C2A5E-906A-47D7-BFD2-F916DB68668F}" type="datetimeFigureOut">
              <a:rPr lang="ru-RU" smtClean="0"/>
              <a:pPr/>
              <a:t>19.04.2007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53C84-EC61-4765-8AFC-6E6A5B0A1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Увеличилась скорость доступа (практически мгновенно) к огромному количеству научных работ, а, значит, теперь,</a:t>
            </a:r>
            <a:r>
              <a:rPr lang="ru-RU" baseline="0" dirty="0" smtClean="0"/>
              <a:t> чтобы идти в ногу со временем, нужно обрабатывать значительно большее количество статей..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3C84-EC61-4765-8AFC-6E6A5B0A15D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Предполагается,</a:t>
            </a:r>
            <a:r>
              <a:rPr lang="ru-RU" baseline="0" dirty="0" smtClean="0"/>
              <a:t> что цитаты уже извлечены.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3C84-EC61-4765-8AFC-6E6A5B0A15D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Eps</a:t>
            </a:r>
            <a:r>
              <a:rPr lang="en-US" dirty="0" smtClean="0"/>
              <a:t> – </a:t>
            </a:r>
            <a:r>
              <a:rPr lang="ru-RU" dirty="0" smtClean="0"/>
              <a:t>радиус окрестности; </a:t>
            </a:r>
            <a:r>
              <a:rPr lang="en-US" dirty="0" err="1" smtClean="0"/>
              <a:t>MinPts</a:t>
            </a:r>
            <a:r>
              <a:rPr lang="en-US" dirty="0" smtClean="0"/>
              <a:t> – </a:t>
            </a:r>
            <a:r>
              <a:rPr lang="ru-RU" dirty="0" smtClean="0"/>
              <a:t>минимальное количество точек в окрестности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3C84-EC61-4765-8AFC-6E6A5B0A15D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1ABA4E-CD72-497B-97AA-7213B3980F60}" type="datetimeFigureOut">
              <a:rPr lang="en-US" smtClean="0"/>
              <a:pPr/>
              <a:t>4/19/2007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28596" y="5214950"/>
            <a:ext cx="8305800" cy="1143000"/>
          </a:xfrm>
        </p:spPr>
        <p:txBody>
          <a:bodyPr/>
          <a:lstStyle/>
          <a:p>
            <a:pPr algn="r"/>
            <a:r>
              <a:rPr lang="ru-RU" dirty="0" smtClean="0"/>
              <a:t>Шевченко Алексей, 422 группа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Построение графа взаимного цитирования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CiteSeer</a:t>
            </a:r>
            <a:r>
              <a:rPr lang="en-US" dirty="0" smtClean="0"/>
              <a:t> – </a:t>
            </a:r>
            <a:r>
              <a:rPr lang="ru-RU" dirty="0" smtClean="0"/>
              <a:t>известная программа, выполняющая </a:t>
            </a:r>
            <a:r>
              <a:rPr lang="en-US" dirty="0" smtClean="0"/>
              <a:t>ACI</a:t>
            </a:r>
          </a:p>
          <a:p>
            <a:r>
              <a:rPr lang="en-US" dirty="0" err="1" smtClean="0"/>
              <a:t>CiteSeer</a:t>
            </a:r>
            <a:r>
              <a:rPr lang="en-US" dirty="0" smtClean="0"/>
              <a:t> </a:t>
            </a:r>
            <a:r>
              <a:rPr lang="ru-RU" dirty="0" smtClean="0"/>
              <a:t> использует алгоритм, основанный на нормализации цитат, сортировки цитат по длине и сопоставления слов и фраз внутри подполей</a:t>
            </a:r>
          </a:p>
          <a:p>
            <a:r>
              <a:rPr lang="ru-RU" dirty="0" smtClean="0"/>
              <a:t>Алгоритм может быть улучшен методами машинного обучения, проводимого на существующих библиографических базах</a:t>
            </a:r>
          </a:p>
          <a:p>
            <a:r>
              <a:rPr lang="ru-RU" dirty="0" smtClean="0"/>
              <a:t>Кроме того, можно разрешить определенным пользователям вносить изменения</a:t>
            </a:r>
          </a:p>
          <a:p>
            <a:r>
              <a:rPr lang="en-US" dirty="0" err="1" smtClean="0"/>
              <a:t>CiteSeer</a:t>
            </a:r>
            <a:r>
              <a:rPr lang="en-US" dirty="0" smtClean="0"/>
              <a:t> </a:t>
            </a:r>
            <a:r>
              <a:rPr lang="ru-RU" dirty="0" smtClean="0"/>
              <a:t>позволяет классифицировать статьи как исследовательские, учебные и обзорные на основании   </a:t>
            </a:r>
            <a:r>
              <a:rPr lang="en-US" dirty="0" smtClean="0"/>
              <a:t> </a:t>
            </a:r>
            <a:r>
              <a:rPr lang="ru-RU" dirty="0" smtClean="0"/>
              <a:t>информации о количестве цитат из широко цитируемых статей (</a:t>
            </a:r>
            <a:r>
              <a:rPr lang="en-US" i="1" dirty="0" smtClean="0"/>
              <a:t>hubs</a:t>
            </a:r>
            <a:r>
              <a:rPr lang="en-US" dirty="0" smtClean="0"/>
              <a:t> and </a:t>
            </a:r>
            <a:r>
              <a:rPr lang="en-US" i="1" dirty="0" smtClean="0"/>
              <a:t>authorities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CiteSeer</a:t>
            </a:r>
            <a:r>
              <a:rPr lang="en-US" dirty="0" smtClean="0"/>
              <a:t> </a:t>
            </a:r>
            <a:r>
              <a:rPr lang="ru-RU" dirty="0" smtClean="0"/>
              <a:t>предоставляет дополнительные функции, такие как навигация по графу цитирования, сбор статистики (например, за какие годы больше всего статей у определенного автора). Из индексации исключены «</a:t>
            </a:r>
            <a:r>
              <a:rPr lang="en-US" dirty="0" smtClean="0"/>
              <a:t>stop-words</a:t>
            </a:r>
            <a:r>
              <a:rPr lang="ru-RU" dirty="0" smtClean="0"/>
              <a:t>», например, «</a:t>
            </a:r>
            <a:r>
              <a:rPr lang="en-US" dirty="0" smtClean="0"/>
              <a:t>the</a:t>
            </a:r>
            <a:r>
              <a:rPr lang="ru-RU" dirty="0" smtClean="0"/>
              <a:t>», и т.д.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smtClean="0"/>
              <a:t>Autonomus Citation Indexing (ACI) and CiteSeer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Самыми простыми методами группировки метаданных являются определение строковых расстояний и </a:t>
            </a:r>
            <a:r>
              <a:rPr lang="en-US" dirty="0" smtClean="0"/>
              <a:t>TFIDF-</a:t>
            </a:r>
            <a:r>
              <a:rPr lang="ru-RU" dirty="0" smtClean="0"/>
              <a:t>мера</a:t>
            </a:r>
          </a:p>
          <a:p>
            <a:r>
              <a:rPr lang="ru-RU" dirty="0" smtClean="0"/>
              <a:t>Эти способы не учитывают информацию подполей; они рассматривают цитаты и, возможно, метаданные документов как текстовую строку</a:t>
            </a:r>
          </a:p>
          <a:p>
            <a:r>
              <a:rPr lang="ru-RU" dirty="0" smtClean="0"/>
              <a:t>Существует множество различных строковых расстояний. Цитаты считаются относящимися к одной группе, если расстояние между ними не превышает некоторой эмпирически установленной величины. Одним из самых простых расстояний является расстояние </a:t>
            </a:r>
            <a:r>
              <a:rPr lang="ru-RU" dirty="0" err="1" smtClean="0"/>
              <a:t>Левеншайна</a:t>
            </a:r>
            <a:r>
              <a:rPr lang="ru-RU" dirty="0" smtClean="0"/>
              <a:t>, которое считается как количество удалений, вставок и замен, необходимый для преобразования одной строки в другую (расстояние редактирования). Существуют и гораздо более сложные метрики (например, </a:t>
            </a:r>
            <a:r>
              <a:rPr lang="en-US" dirty="0" err="1" smtClean="0"/>
              <a:t>LikeIt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Расстояние между строками и</a:t>
            </a:r>
            <a:r>
              <a:rPr smtClean="0"/>
              <a:t> TFIDF-</a:t>
            </a:r>
            <a:r>
              <a:rPr lang="ru-RU" dirty="0" smtClean="0"/>
              <a:t>мера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40519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sz="2400" dirty="0" smtClean="0"/>
              <a:t>Для определения схожести текстов может использоваться </a:t>
            </a:r>
            <a:r>
              <a:rPr lang="en-US" sz="2400" dirty="0" err="1" smtClean="0"/>
              <a:t>tf</a:t>
            </a:r>
            <a:r>
              <a:rPr lang="en-US" sz="2400" dirty="0" smtClean="0"/>
              <a:t>*</a:t>
            </a:r>
            <a:r>
              <a:rPr lang="en-US" sz="2400" dirty="0" err="1" smtClean="0"/>
              <a:t>idf</a:t>
            </a:r>
            <a:r>
              <a:rPr lang="en-US" sz="2400" dirty="0" smtClean="0"/>
              <a:t> </a:t>
            </a:r>
            <a:r>
              <a:rPr lang="ru-RU" sz="2400" dirty="0" smtClean="0"/>
              <a:t>мера (</a:t>
            </a:r>
            <a:r>
              <a:rPr lang="en-US" sz="2400" dirty="0" err="1" smtClean="0"/>
              <a:t>Tf</a:t>
            </a:r>
            <a:r>
              <a:rPr lang="en-US" sz="2400" dirty="0" smtClean="0"/>
              <a:t> = term frequency, </a:t>
            </a:r>
            <a:r>
              <a:rPr lang="en-US" sz="2400" dirty="0" err="1" smtClean="0"/>
              <a:t>Idf</a:t>
            </a:r>
            <a:r>
              <a:rPr lang="en-US" sz="2400" dirty="0" smtClean="0"/>
              <a:t> = inverse document frequency</a:t>
            </a:r>
            <a:r>
              <a:rPr lang="ru-RU" sz="2400" dirty="0" smtClean="0"/>
              <a:t>):</a:t>
            </a:r>
          </a:p>
          <a:p>
            <a:pPr lvl="1">
              <a:lnSpc>
                <a:spcPct val="90000"/>
              </a:lnSpc>
            </a:pPr>
            <a:r>
              <a:rPr lang="ru-RU" sz="2000" dirty="0" smtClean="0"/>
              <a:t>Размерность вектора, представляющего текст, равна общему количеству термов (различных слов) во всей выборке текстов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J-</a:t>
            </a:r>
            <a:r>
              <a:rPr lang="ru-RU" sz="2000" dirty="0" err="1" smtClean="0"/>
              <a:t>й</a:t>
            </a:r>
            <a:r>
              <a:rPr lang="ru-RU" sz="2000" dirty="0" smtClean="0"/>
              <a:t> элемент вектора </a:t>
            </a:r>
            <a:r>
              <a:rPr lang="en-US" sz="2000" dirty="0" smtClean="0"/>
              <a:t>I, </a:t>
            </a:r>
            <a:r>
              <a:rPr lang="ru-RU" sz="2000" dirty="0" smtClean="0"/>
              <a:t>соответствующего </a:t>
            </a:r>
            <a:r>
              <a:rPr lang="en-US" sz="2000" dirty="0" smtClean="0"/>
              <a:t>I-</a:t>
            </a:r>
            <a:r>
              <a:rPr lang="ru-RU" sz="2000" dirty="0" err="1" smtClean="0"/>
              <a:t>му</a:t>
            </a:r>
            <a:r>
              <a:rPr lang="ru-RU" sz="2000" dirty="0" smtClean="0"/>
              <a:t> документу, равен </a:t>
            </a:r>
            <a:r>
              <a:rPr lang="en-US" sz="2000" dirty="0" err="1" smtClean="0"/>
              <a:t>tf</a:t>
            </a:r>
            <a:r>
              <a:rPr lang="en-US" sz="2000" dirty="0" smtClean="0"/>
              <a:t>*</a:t>
            </a:r>
            <a:r>
              <a:rPr lang="en-US" sz="2000" dirty="0" err="1" smtClean="0"/>
              <a:t>idf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Tf</a:t>
            </a:r>
            <a:r>
              <a:rPr lang="en-US" sz="2000" dirty="0" smtClean="0"/>
              <a:t> = ½ + ½ * </a:t>
            </a:r>
            <a:r>
              <a:rPr lang="en-US" sz="2000" dirty="0" err="1" smtClean="0"/>
              <a:t>TermFrequency</a:t>
            </a:r>
            <a:r>
              <a:rPr lang="en-US" sz="2000" dirty="0" smtClean="0"/>
              <a:t>/</a:t>
            </a:r>
            <a:r>
              <a:rPr lang="en-US" sz="2000" dirty="0" err="1" smtClean="0"/>
              <a:t>MaxTermFrequency</a:t>
            </a:r>
            <a:r>
              <a:rPr lang="en-US" sz="2000" dirty="0" smtClean="0"/>
              <a:t>, </a:t>
            </a:r>
            <a:r>
              <a:rPr lang="ru-RU" sz="2000" dirty="0" smtClean="0"/>
              <a:t>где </a:t>
            </a:r>
            <a:r>
              <a:rPr lang="en-US" sz="2000" dirty="0" err="1" smtClean="0"/>
              <a:t>TermFrequency</a:t>
            </a:r>
            <a:r>
              <a:rPr lang="en-US" sz="2000" dirty="0" smtClean="0"/>
              <a:t> – </a:t>
            </a:r>
            <a:r>
              <a:rPr lang="ru-RU" sz="2000" dirty="0" smtClean="0"/>
              <a:t>частота терма в тексте, </a:t>
            </a:r>
            <a:r>
              <a:rPr lang="en-US" sz="2000" dirty="0" err="1" smtClean="0"/>
              <a:t>MaxTermFrequency</a:t>
            </a:r>
            <a:r>
              <a:rPr lang="en-US" sz="2000" dirty="0" smtClean="0"/>
              <a:t> – </a:t>
            </a:r>
            <a:r>
              <a:rPr lang="ru-RU" sz="2000" dirty="0" smtClean="0"/>
              <a:t>максимальная частота термов в тексте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Idf</a:t>
            </a:r>
            <a:r>
              <a:rPr lang="en-US" sz="2000" dirty="0" smtClean="0"/>
              <a:t> = log(N/</a:t>
            </a:r>
            <a:r>
              <a:rPr lang="en-US" sz="2000" dirty="0" err="1" smtClean="0"/>
              <a:t>df</a:t>
            </a:r>
            <a:r>
              <a:rPr lang="en-US" sz="2000" dirty="0" smtClean="0"/>
              <a:t>), </a:t>
            </a:r>
            <a:r>
              <a:rPr lang="ru-RU" sz="2000" dirty="0" smtClean="0"/>
              <a:t>где </a:t>
            </a:r>
            <a:r>
              <a:rPr lang="en-US" sz="2000" dirty="0" smtClean="0"/>
              <a:t>N – </a:t>
            </a:r>
            <a:r>
              <a:rPr lang="ru-RU" sz="2000" dirty="0" smtClean="0"/>
              <a:t>число документов в выборке, </a:t>
            </a:r>
            <a:r>
              <a:rPr lang="en-US" sz="2000" dirty="0" err="1" smtClean="0"/>
              <a:t>df</a:t>
            </a:r>
            <a:r>
              <a:rPr lang="en-US" sz="2000" dirty="0" smtClean="0"/>
              <a:t> – </a:t>
            </a:r>
            <a:r>
              <a:rPr lang="ru-RU" sz="2000" dirty="0" smtClean="0"/>
              <a:t>число документов, в которых встречается терм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Схожесть текстов определяется как косинус угла между векторами, представляющими документы: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Расстояние между строками и TFIDF-мера </a:t>
            </a:r>
            <a:endParaRPr lang="ru-R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357422" y="4857760"/>
          <a:ext cx="3816350" cy="1557337"/>
        </p:xfrm>
        <a:graphic>
          <a:graphicData uri="http://schemas.openxmlformats.org/presentationml/2006/ole">
            <p:oleObj spid="_x0000_s2050" name="Формула" r:id="rId3" imgW="1739880" imgH="88884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Кластеризация с помощью метода DBSCAN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Сначала для каждого документа </a:t>
            </a:r>
            <a:r>
              <a:rPr lang="en-US" dirty="0" smtClean="0"/>
              <a:t>p(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ru-RU" dirty="0" smtClean="0"/>
              <a:t>выделяются все упоминаемые авторы </a:t>
            </a:r>
            <a:r>
              <a:rPr lang="en-US" dirty="0" smtClean="0"/>
              <a:t>a(</a:t>
            </a:r>
            <a:r>
              <a:rPr lang="en-US" dirty="0" err="1" smtClean="0"/>
              <a:t>i,j</a:t>
            </a:r>
            <a:r>
              <a:rPr lang="en-US" dirty="0" smtClean="0"/>
              <a:t>)</a:t>
            </a:r>
            <a:r>
              <a:rPr lang="ru-RU" dirty="0" smtClean="0"/>
              <a:t>, каждый из которых соотносится с </a:t>
            </a:r>
            <a:r>
              <a:rPr lang="ru-RU" dirty="0" err="1" smtClean="0"/>
              <a:t>метазаписью</a:t>
            </a:r>
            <a:endParaRPr lang="en-US" dirty="0" smtClean="0"/>
          </a:p>
          <a:p>
            <a:r>
              <a:rPr lang="ru-RU" dirty="0" smtClean="0"/>
              <a:t>Для каждой записи выделяются подполя  (атрибуты) </a:t>
            </a:r>
            <a:r>
              <a:rPr lang="en-US" dirty="0" smtClean="0"/>
              <a:t>t(</a:t>
            </a:r>
            <a:r>
              <a:rPr lang="en-US" dirty="0" err="1" smtClean="0"/>
              <a:t>i</a:t>
            </a:r>
            <a:r>
              <a:rPr lang="en-US" dirty="0" smtClean="0"/>
              <a:t>, j, k), 1&lt;= k &lt;= m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392909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Кластеризация с помощью метода</a:t>
            </a:r>
            <a:r>
              <a:rPr smtClean="0"/>
              <a:t> DBSCAN</a:t>
            </a:r>
            <a:r>
              <a:rPr lang="ru-RU" dirty="0" smtClean="0"/>
              <a:t>  - архитектура системы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«Блочный» модуль группирует непротиворечивые цитаты </a:t>
            </a:r>
            <a:r>
              <a:rPr lang="en-US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метазаписи</a:t>
            </a:r>
            <a:r>
              <a:rPr lang="ru-RU" dirty="0" smtClean="0"/>
              <a:t>) в «предварительные классы»  (</a:t>
            </a:r>
            <a:r>
              <a:rPr lang="en-US" dirty="0" smtClean="0"/>
              <a:t>candidate classes)</a:t>
            </a:r>
            <a:endParaRPr lang="ru-RU" dirty="0" smtClean="0"/>
          </a:p>
          <a:p>
            <a:r>
              <a:rPr lang="ru-RU" dirty="0" smtClean="0"/>
              <a:t>Для каждой пары внутри класса строится </a:t>
            </a:r>
            <a:r>
              <a:rPr lang="ru-RU" dirty="0" err="1" smtClean="0"/>
              <a:t>поатрибутный</a:t>
            </a:r>
            <a:r>
              <a:rPr lang="ru-RU" dirty="0" smtClean="0"/>
              <a:t> вектор похожести, причем для разных типов атрибутов используются разные функции похожести (например, расстояние редактирования для </a:t>
            </a:r>
            <a:r>
              <a:rPr lang="en-US" dirty="0" smtClean="0"/>
              <a:t>URL </a:t>
            </a:r>
            <a:r>
              <a:rPr lang="ru-RU" dirty="0" smtClean="0"/>
              <a:t>и </a:t>
            </a:r>
            <a:r>
              <a:rPr lang="en-US" dirty="0" smtClean="0"/>
              <a:t>TFIDF </a:t>
            </a:r>
            <a:r>
              <a:rPr lang="ru-RU" dirty="0" smtClean="0"/>
              <a:t>для имен)</a:t>
            </a:r>
          </a:p>
          <a:p>
            <a:r>
              <a:rPr lang="ru-RU" dirty="0" smtClean="0"/>
              <a:t>На основании этого вектора </a:t>
            </a:r>
            <a:r>
              <a:rPr lang="en-US" dirty="0" smtClean="0"/>
              <a:t> SVM</a:t>
            </a:r>
            <a:r>
              <a:rPr lang="ru-RU" dirty="0" smtClean="0"/>
              <a:t> </a:t>
            </a:r>
            <a:r>
              <a:rPr lang="en-US" dirty="0" smtClean="0"/>
              <a:t>(Support Vector Machine) </a:t>
            </a:r>
            <a:r>
              <a:rPr lang="ru-RU" dirty="0" smtClean="0"/>
              <a:t>определяет </a:t>
            </a:r>
            <a:r>
              <a:rPr lang="ru-RU" dirty="0" err="1" smtClean="0"/>
              <a:t>попарные</a:t>
            </a:r>
            <a:r>
              <a:rPr lang="ru-RU" dirty="0" smtClean="0"/>
              <a:t> расстояния между </a:t>
            </a:r>
            <a:r>
              <a:rPr lang="ru-RU" dirty="0" err="1" smtClean="0"/>
              <a:t>метазаписями</a:t>
            </a:r>
            <a:endParaRPr lang="ru-RU" dirty="0" smtClean="0"/>
          </a:p>
          <a:p>
            <a:r>
              <a:rPr lang="ru-RU" dirty="0" smtClean="0"/>
              <a:t>На основании данных </a:t>
            </a:r>
            <a:r>
              <a:rPr lang="en-US" dirty="0" smtClean="0"/>
              <a:t>DBSCAN</a:t>
            </a:r>
            <a:r>
              <a:rPr lang="ru-RU" dirty="0" smtClean="0"/>
              <a:t> проводит кластеризацию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571612"/>
            <a:ext cx="442915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Для обучения</a:t>
            </a:r>
            <a:r>
              <a:rPr lang="en-US" dirty="0" smtClean="0"/>
              <a:t> SVM-</a:t>
            </a:r>
            <a:r>
              <a:rPr lang="ru-RU" dirty="0" smtClean="0"/>
              <a:t> алгоритма используется обучающая выборка, состоящая из векторов похожести и их булевых меток. Задача алгоритма – поиск оптимальной гиперплоскости (</a:t>
            </a:r>
            <a:r>
              <a:rPr lang="en-US" dirty="0" smtClean="0"/>
              <a:t>w*x) + b = 0</a:t>
            </a:r>
            <a:r>
              <a:rPr lang="ru-RU" dirty="0" smtClean="0"/>
              <a:t>, </a:t>
            </a:r>
            <a:r>
              <a:rPr lang="en-US" dirty="0" smtClean="0"/>
              <a:t> w – </a:t>
            </a:r>
            <a:r>
              <a:rPr lang="en-US" dirty="0" err="1" smtClean="0"/>
              <a:t>Rn</a:t>
            </a:r>
            <a:r>
              <a:rPr lang="en-US" dirty="0" smtClean="0"/>
              <a:t>, b – R, </a:t>
            </a:r>
            <a:r>
              <a:rPr lang="ru-RU" dirty="0" smtClean="0"/>
              <a:t>разделяющей обучающую выборку.</a:t>
            </a:r>
            <a:r>
              <a:rPr lang="en-US" dirty="0" smtClean="0"/>
              <a:t> </a:t>
            </a:r>
            <a:r>
              <a:rPr lang="ru-RU" dirty="0" smtClean="0"/>
              <a:t>Для оптимизации ищется минимальное значение </a:t>
            </a:r>
            <a:r>
              <a:rPr lang="en-US" dirty="0" smtClean="0"/>
              <a:t> |w|^2, </a:t>
            </a:r>
            <a:r>
              <a:rPr lang="ru-RU" dirty="0" smtClean="0"/>
              <a:t>при условии, что </a:t>
            </a:r>
            <a:r>
              <a:rPr lang="en-US" dirty="0" smtClean="0"/>
              <a:t>Yi((w*xi) + b) &gt;= 1 (Yi – </a:t>
            </a:r>
            <a:r>
              <a:rPr lang="ru-RU" dirty="0" err="1" smtClean="0"/>
              <a:t>булевая</a:t>
            </a:r>
            <a:r>
              <a:rPr lang="ru-RU" dirty="0" smtClean="0"/>
              <a:t> метка, +1 или -1)</a:t>
            </a:r>
          </a:p>
          <a:p>
            <a:r>
              <a:rPr lang="en-US" dirty="0" smtClean="0"/>
              <a:t>LASVM – </a:t>
            </a:r>
            <a:r>
              <a:rPr lang="ru-RU" dirty="0" smtClean="0"/>
              <a:t>модификация </a:t>
            </a:r>
            <a:r>
              <a:rPr lang="en-US" dirty="0" smtClean="0"/>
              <a:t>SVM-</a:t>
            </a:r>
            <a:r>
              <a:rPr lang="ru-RU" dirty="0" smtClean="0"/>
              <a:t>алгоритма. В то время как </a:t>
            </a:r>
            <a:r>
              <a:rPr lang="en-US" dirty="0" smtClean="0"/>
              <a:t> SVM </a:t>
            </a:r>
            <a:r>
              <a:rPr lang="ru-RU" dirty="0" smtClean="0"/>
              <a:t>работает только с пакетами, </a:t>
            </a:r>
            <a:r>
              <a:rPr lang="en-US" dirty="0" smtClean="0"/>
              <a:t>LASVM </a:t>
            </a:r>
            <a:r>
              <a:rPr lang="ru-RU" dirty="0" smtClean="0"/>
              <a:t>способен работать в </a:t>
            </a:r>
            <a:r>
              <a:rPr lang="ru-RU" dirty="0" err="1" smtClean="0"/>
              <a:t>онлайн-режиме</a:t>
            </a:r>
            <a:r>
              <a:rPr lang="ru-RU" dirty="0" smtClean="0"/>
              <a:t>, т.е. при добавлении новых данных не нужно заново обрабатывать всю обучающую выборку. За счет этого можно использовать меньше оперативной памяти, т.о. </a:t>
            </a:r>
            <a:r>
              <a:rPr lang="en-US" dirty="0" smtClean="0"/>
              <a:t>LASVM </a:t>
            </a:r>
            <a:r>
              <a:rPr lang="ru-RU" dirty="0" smtClean="0"/>
              <a:t>применим к очень большим объемам данных</a:t>
            </a:r>
          </a:p>
          <a:p>
            <a:r>
              <a:rPr lang="ru-RU" dirty="0" smtClean="0"/>
              <a:t>Для оптимизации обучающей выборки используются </a:t>
            </a:r>
            <a:r>
              <a:rPr lang="en-US" dirty="0" smtClean="0"/>
              <a:t>ASM – active sample selection, </a:t>
            </a:r>
            <a:r>
              <a:rPr lang="ru-RU" dirty="0" smtClean="0"/>
              <a:t>которая оставляет наиболее значимые данные и удаляет «шумы». Выборка считается тем более оптимальной, чем ближе она находится к гиперплоскости. Использование классической </a:t>
            </a:r>
            <a:r>
              <a:rPr lang="en-US" dirty="0" smtClean="0"/>
              <a:t>ASM </a:t>
            </a:r>
            <a:r>
              <a:rPr lang="ru-RU" dirty="0" smtClean="0"/>
              <a:t>в сочетании с </a:t>
            </a:r>
            <a:r>
              <a:rPr lang="en-US" dirty="0" smtClean="0"/>
              <a:t>SVM </a:t>
            </a:r>
            <a:r>
              <a:rPr lang="ru-RU" dirty="0" smtClean="0"/>
              <a:t>слишком дорого, однако можно использовать упрощенные методы без полного поиска; например, выбрать из каждый 50 </a:t>
            </a:r>
            <a:r>
              <a:rPr lang="ru-RU" dirty="0" err="1" smtClean="0"/>
              <a:t>сэмплов</a:t>
            </a:r>
            <a:r>
              <a:rPr lang="ru-RU" dirty="0" smtClean="0"/>
              <a:t> один наилучший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/>
              <a:t>SVM </a:t>
            </a:r>
            <a:r>
              <a:rPr lang="ru-RU" dirty="0" smtClean="0"/>
              <a:t>и </a:t>
            </a:r>
            <a:r>
              <a:rPr smtClean="0"/>
              <a:t>LASVM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DBSCAN is Density Based Spatial Clustering</a:t>
            </a:r>
            <a:r>
              <a:rPr lang="ru-RU" dirty="0" smtClean="0"/>
              <a:t> </a:t>
            </a:r>
            <a:r>
              <a:rPr lang="en-US" dirty="0" smtClean="0"/>
              <a:t>of Applications with Noise</a:t>
            </a:r>
          </a:p>
          <a:p>
            <a:r>
              <a:rPr lang="ru-RU" dirty="0" err="1" smtClean="0"/>
              <a:t>Попарная</a:t>
            </a:r>
            <a:r>
              <a:rPr lang="ru-RU" dirty="0" smtClean="0"/>
              <a:t> кластеризация с превышением порога создает проблему транзитивности, когда </a:t>
            </a:r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 </a:t>
            </a:r>
            <a:r>
              <a:rPr lang="ru-RU" dirty="0" smtClean="0"/>
              <a:t>и В и С попадают в один кластер, а А и С – нет. Эта проблема возникает из-за ошибок в извлечении метаданных и несовершенстве используемых метрик</a:t>
            </a:r>
            <a:endParaRPr lang="en-US" dirty="0" smtClean="0"/>
          </a:p>
          <a:p>
            <a:r>
              <a:rPr lang="en-US" dirty="0" smtClean="0"/>
              <a:t>DBSCAN – </a:t>
            </a:r>
            <a:r>
              <a:rPr lang="ru-RU" dirty="0" smtClean="0"/>
              <a:t>высокоэффективный метод кластеризации, основанный на густоте точек</a:t>
            </a:r>
          </a:p>
          <a:p>
            <a:r>
              <a:rPr lang="ru-RU" dirty="0" smtClean="0"/>
              <a:t>Причины использования </a:t>
            </a:r>
            <a:r>
              <a:rPr lang="en-US" dirty="0" smtClean="0"/>
              <a:t>DBSCAN:</a:t>
            </a:r>
          </a:p>
          <a:p>
            <a:pPr lvl="1"/>
            <a:r>
              <a:rPr lang="ru-RU" dirty="0" smtClean="0"/>
              <a:t> Довольно хорошее решение проблемы транзитивности</a:t>
            </a:r>
          </a:p>
          <a:p>
            <a:pPr lvl="1"/>
            <a:r>
              <a:rPr lang="ru-RU" dirty="0" smtClean="0"/>
              <a:t>Моделирование кластеров любой формы; кроме того, границы кластеров более приближены к человеческому восприятию</a:t>
            </a:r>
          </a:p>
          <a:p>
            <a:pPr lvl="1"/>
            <a:r>
              <a:rPr lang="ru-RU" dirty="0" smtClean="0"/>
              <a:t>Высокая эффективность метода, при вычислительной сложности </a:t>
            </a:r>
            <a:r>
              <a:rPr lang="en-US" dirty="0" smtClean="0"/>
              <a:t>O(N*</a:t>
            </a:r>
            <a:r>
              <a:rPr lang="en-US" dirty="0" err="1" smtClean="0"/>
              <a:t>logN</a:t>
            </a:r>
            <a:r>
              <a:rPr lang="en-US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lvl="1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кластеризации </a:t>
            </a:r>
            <a:r>
              <a:rPr smtClean="0"/>
              <a:t>DBSCAN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Для всех определений будем полагать заданными параметры </a:t>
            </a:r>
            <a:r>
              <a:rPr lang="en-US" dirty="0" err="1" smtClean="0"/>
              <a:t>Eps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MinPts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Точка </a:t>
            </a:r>
            <a:r>
              <a:rPr lang="en-US" dirty="0" smtClean="0"/>
              <a:t>P </a:t>
            </a:r>
            <a:r>
              <a:rPr lang="ru-RU" b="1" i="1" dirty="0" smtClean="0"/>
              <a:t>непосредственно густо-достижима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directly density-reachable) </a:t>
            </a:r>
            <a:r>
              <a:rPr lang="ru-RU" dirty="0" smtClean="0"/>
              <a:t>из точки </a:t>
            </a:r>
            <a:r>
              <a:rPr lang="en-US" dirty="0" smtClean="0"/>
              <a:t>Q, </a:t>
            </a:r>
            <a:r>
              <a:rPr lang="ru-RU" dirty="0" smtClean="0"/>
              <a:t>если </a:t>
            </a:r>
            <a:r>
              <a:rPr lang="en-US" dirty="0" smtClean="0"/>
              <a:t>P </a:t>
            </a:r>
            <a:r>
              <a:rPr lang="ru-RU" dirty="0" smtClean="0"/>
              <a:t>лежит в </a:t>
            </a:r>
            <a:r>
              <a:rPr lang="en-US" dirty="0" err="1" smtClean="0"/>
              <a:t>Eps</a:t>
            </a:r>
            <a:r>
              <a:rPr lang="en-US" dirty="0" smtClean="0"/>
              <a:t>-</a:t>
            </a:r>
            <a:r>
              <a:rPr lang="ru-RU" dirty="0" smtClean="0"/>
              <a:t>окрестности </a:t>
            </a:r>
            <a:r>
              <a:rPr lang="en-US" dirty="0" smtClean="0"/>
              <a:t>Q </a:t>
            </a:r>
            <a:r>
              <a:rPr lang="ru-RU" dirty="0" smtClean="0"/>
              <a:t>и кол-во всех точек в этой окрестности </a:t>
            </a:r>
            <a:r>
              <a:rPr lang="en-US" dirty="0" smtClean="0"/>
              <a:t>&gt;= </a:t>
            </a:r>
            <a:r>
              <a:rPr lang="en-US" dirty="0" err="1" smtClean="0"/>
              <a:t>MinPts</a:t>
            </a:r>
            <a:r>
              <a:rPr lang="en-US" dirty="0" smtClean="0"/>
              <a:t>. Q – </a:t>
            </a:r>
            <a:r>
              <a:rPr lang="ru-RU" dirty="0" smtClean="0"/>
              <a:t>центр (</a:t>
            </a:r>
            <a:r>
              <a:rPr lang="en-US" dirty="0" smtClean="0"/>
              <a:t>core point)</a:t>
            </a:r>
            <a:endParaRPr lang="ru-RU" dirty="0" smtClean="0"/>
          </a:p>
          <a:p>
            <a:r>
              <a:rPr lang="en-US" dirty="0" smtClean="0"/>
              <a:t>P </a:t>
            </a:r>
            <a:r>
              <a:rPr lang="ru-RU" b="1" i="1" dirty="0" smtClean="0"/>
              <a:t>густо-достижима </a:t>
            </a:r>
            <a:r>
              <a:rPr lang="ru-RU" dirty="0" smtClean="0"/>
              <a:t>из </a:t>
            </a:r>
            <a:r>
              <a:rPr lang="en-US" dirty="0" smtClean="0"/>
              <a:t>Q, </a:t>
            </a:r>
            <a:r>
              <a:rPr lang="ru-RU" dirty="0" smtClean="0"/>
              <a:t>если существует последовательность </a:t>
            </a:r>
            <a:r>
              <a:rPr lang="en-US" dirty="0" smtClean="0"/>
              <a:t>P1…</a:t>
            </a:r>
            <a:r>
              <a:rPr lang="en-US" dirty="0" err="1" smtClean="0"/>
              <a:t>Pn</a:t>
            </a:r>
            <a:r>
              <a:rPr lang="en-US" dirty="0" smtClean="0"/>
              <a:t>, </a:t>
            </a:r>
            <a:r>
              <a:rPr lang="ru-RU" dirty="0" smtClean="0"/>
              <a:t>где </a:t>
            </a:r>
            <a:r>
              <a:rPr lang="en-US" dirty="0" smtClean="0"/>
              <a:t>P1 = Q, </a:t>
            </a:r>
            <a:r>
              <a:rPr lang="en-US" dirty="0" err="1" smtClean="0"/>
              <a:t>Pn</a:t>
            </a:r>
            <a:r>
              <a:rPr lang="en-US" dirty="0" smtClean="0"/>
              <a:t> = P </a:t>
            </a:r>
            <a:r>
              <a:rPr lang="ru-RU" dirty="0" smtClean="0"/>
              <a:t>и </a:t>
            </a:r>
            <a:r>
              <a:rPr lang="en-US" dirty="0" smtClean="0"/>
              <a:t>Pi+1 </a:t>
            </a:r>
            <a:r>
              <a:rPr lang="ru-RU" dirty="0" smtClean="0"/>
              <a:t>непосредственно густо-достижима из </a:t>
            </a:r>
            <a:r>
              <a:rPr lang="en-US" dirty="0" smtClean="0"/>
              <a:t>Q</a:t>
            </a:r>
          </a:p>
          <a:p>
            <a:r>
              <a:rPr lang="en-US" dirty="0" smtClean="0"/>
              <a:t>P </a:t>
            </a:r>
            <a:r>
              <a:rPr lang="ru-RU" b="1" i="1" dirty="0" smtClean="0"/>
              <a:t>густо-связанная </a:t>
            </a:r>
            <a:r>
              <a:rPr lang="ru-RU" dirty="0" smtClean="0"/>
              <a:t>с </a:t>
            </a:r>
            <a:r>
              <a:rPr lang="en-US" dirty="0" smtClean="0"/>
              <a:t>Q, </a:t>
            </a:r>
            <a:r>
              <a:rPr lang="ru-RU" dirty="0" smtClean="0"/>
              <a:t>если существует </a:t>
            </a:r>
            <a:r>
              <a:rPr lang="en-US" dirty="0" smtClean="0"/>
              <a:t>O, </a:t>
            </a:r>
            <a:r>
              <a:rPr lang="ru-RU" dirty="0" smtClean="0"/>
              <a:t>т.ч. </a:t>
            </a:r>
            <a:r>
              <a:rPr lang="en-US" dirty="0" smtClean="0"/>
              <a:t>P </a:t>
            </a:r>
            <a:r>
              <a:rPr lang="ru-RU" dirty="0" smtClean="0"/>
              <a:t>и </a:t>
            </a:r>
            <a:r>
              <a:rPr lang="en-US" dirty="0" smtClean="0"/>
              <a:t>Q </a:t>
            </a:r>
            <a:r>
              <a:rPr lang="ru-RU" dirty="0" smtClean="0"/>
              <a:t>густо-достижимы из </a:t>
            </a:r>
            <a:r>
              <a:rPr lang="en-US" dirty="0" smtClean="0"/>
              <a:t>O</a:t>
            </a:r>
          </a:p>
          <a:p>
            <a:r>
              <a:rPr lang="ru-RU" b="1" i="1" dirty="0" smtClean="0"/>
              <a:t>Кластер </a:t>
            </a:r>
            <a:r>
              <a:rPr lang="ru-RU" dirty="0" smtClean="0"/>
              <a:t> - непустое подмножество </a:t>
            </a:r>
            <a:r>
              <a:rPr lang="en-US" dirty="0" smtClean="0"/>
              <a:t>C </a:t>
            </a:r>
            <a:r>
              <a:rPr lang="ru-RU" dirty="0" smtClean="0"/>
              <a:t>исходного множества точек, удовлетворяющее след. условиям:</a:t>
            </a:r>
          </a:p>
          <a:p>
            <a:pPr lvl="1"/>
            <a:r>
              <a:rPr lang="ru-RU" dirty="0" smtClean="0"/>
              <a:t>1) Для любых </a:t>
            </a:r>
            <a:r>
              <a:rPr lang="en-US" dirty="0" smtClean="0"/>
              <a:t>P </a:t>
            </a:r>
            <a:r>
              <a:rPr lang="ru-RU" dirty="0" smtClean="0"/>
              <a:t>и </a:t>
            </a:r>
            <a:r>
              <a:rPr lang="en-US" dirty="0" smtClean="0"/>
              <a:t>Q, </a:t>
            </a:r>
            <a:r>
              <a:rPr lang="ru-RU" dirty="0" smtClean="0"/>
              <a:t>если </a:t>
            </a:r>
            <a:r>
              <a:rPr lang="en-US" dirty="0" smtClean="0"/>
              <a:t>P </a:t>
            </a:r>
            <a:r>
              <a:rPr lang="ru-RU" dirty="0" smtClean="0"/>
              <a:t>принадлежит </a:t>
            </a:r>
            <a:r>
              <a:rPr lang="en-US" dirty="0" smtClean="0"/>
              <a:t>C </a:t>
            </a:r>
            <a:r>
              <a:rPr lang="ru-RU" dirty="0" smtClean="0"/>
              <a:t>и </a:t>
            </a:r>
            <a:r>
              <a:rPr lang="en-US" dirty="0" smtClean="0"/>
              <a:t>Q </a:t>
            </a:r>
            <a:r>
              <a:rPr lang="ru-RU" dirty="0" smtClean="0"/>
              <a:t>г.-д. из </a:t>
            </a:r>
            <a:r>
              <a:rPr lang="en-US" dirty="0" smtClean="0"/>
              <a:t>P, </a:t>
            </a:r>
            <a:r>
              <a:rPr lang="ru-RU" dirty="0" smtClean="0"/>
              <a:t>то </a:t>
            </a:r>
            <a:r>
              <a:rPr lang="en-US" dirty="0" smtClean="0"/>
              <a:t> Q </a:t>
            </a:r>
            <a:r>
              <a:rPr lang="ru-RU" dirty="0" smtClean="0"/>
              <a:t>принадлежит </a:t>
            </a:r>
            <a:r>
              <a:rPr lang="en-US" dirty="0" smtClean="0"/>
              <a:t>C</a:t>
            </a:r>
          </a:p>
          <a:p>
            <a:pPr lvl="1"/>
            <a:r>
              <a:rPr lang="en-US" dirty="0" smtClean="0"/>
              <a:t>2) </a:t>
            </a:r>
            <a:r>
              <a:rPr lang="ru-RU" dirty="0" smtClean="0"/>
              <a:t>Для любых </a:t>
            </a:r>
            <a:r>
              <a:rPr lang="en-US" dirty="0" smtClean="0"/>
              <a:t>P </a:t>
            </a:r>
            <a:r>
              <a:rPr lang="ru-RU" dirty="0" smtClean="0"/>
              <a:t>и </a:t>
            </a:r>
            <a:r>
              <a:rPr lang="en-US" dirty="0" smtClean="0"/>
              <a:t>Q</a:t>
            </a:r>
            <a:r>
              <a:rPr lang="ru-RU" dirty="0" smtClean="0"/>
              <a:t> из </a:t>
            </a:r>
            <a:r>
              <a:rPr lang="en-US" dirty="0" smtClean="0"/>
              <a:t>C, P </a:t>
            </a:r>
            <a:r>
              <a:rPr lang="ru-RU" dirty="0" smtClean="0"/>
              <a:t>густо-связана с </a:t>
            </a:r>
            <a:r>
              <a:rPr lang="en-US" dirty="0" smtClean="0"/>
              <a:t>Q</a:t>
            </a:r>
          </a:p>
          <a:p>
            <a:r>
              <a:rPr lang="ru-RU" b="1" i="1" dirty="0" smtClean="0"/>
              <a:t>Шум </a:t>
            </a:r>
            <a:r>
              <a:rPr lang="ru-RU" dirty="0" smtClean="0"/>
              <a:t>– множество точек исходного множества, не принадлежащих ни одному кластеру</a:t>
            </a:r>
          </a:p>
          <a:p>
            <a:pPr>
              <a:buNone/>
            </a:pPr>
            <a:endParaRPr lang="ru-RU" dirty="0" smtClean="0"/>
          </a:p>
          <a:p>
            <a:endParaRPr lang="ru-RU" b="1" i="1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 кластеризации  </a:t>
            </a:r>
            <a:r>
              <a:rPr smtClean="0"/>
              <a:t>DBSCAN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кластеризации </a:t>
            </a:r>
            <a:r>
              <a:rPr smtClean="0"/>
              <a:t>DBSCAN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42968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857628"/>
            <a:ext cx="842968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Корректность  следует из двух лемм:</a:t>
            </a:r>
          </a:p>
          <a:p>
            <a:r>
              <a:rPr lang="ru-RU" dirty="0" smtClean="0"/>
              <a:t>Если в </a:t>
            </a:r>
            <a:r>
              <a:rPr lang="en-US" dirty="0" err="1" smtClean="0"/>
              <a:t>Eps</a:t>
            </a:r>
            <a:r>
              <a:rPr lang="en-US" dirty="0" smtClean="0"/>
              <a:t>-</a:t>
            </a:r>
            <a:r>
              <a:rPr lang="ru-RU" dirty="0" smtClean="0"/>
              <a:t>окрестности точки </a:t>
            </a:r>
            <a:r>
              <a:rPr lang="en-US" dirty="0" smtClean="0"/>
              <a:t>P </a:t>
            </a:r>
            <a:r>
              <a:rPr lang="ru-RU" dirty="0" smtClean="0"/>
              <a:t>находится не менее </a:t>
            </a:r>
            <a:r>
              <a:rPr lang="en-US" dirty="0" err="1" smtClean="0"/>
              <a:t>MinPts</a:t>
            </a:r>
            <a:r>
              <a:rPr lang="en-US" dirty="0" smtClean="0"/>
              <a:t> </a:t>
            </a:r>
            <a:r>
              <a:rPr lang="ru-RU" dirty="0" smtClean="0"/>
              <a:t>точек, то все густо-достижимые из </a:t>
            </a:r>
            <a:r>
              <a:rPr lang="en-US" dirty="0" smtClean="0"/>
              <a:t>P </a:t>
            </a:r>
            <a:r>
              <a:rPr lang="ru-RU" dirty="0" smtClean="0"/>
              <a:t>точки образуют кластер</a:t>
            </a:r>
          </a:p>
          <a:p>
            <a:r>
              <a:rPr lang="ru-RU" dirty="0" smtClean="0"/>
              <a:t>Если </a:t>
            </a:r>
            <a:r>
              <a:rPr lang="en-US" dirty="0" smtClean="0"/>
              <a:t>C – </a:t>
            </a:r>
            <a:r>
              <a:rPr lang="ru-RU" dirty="0" smtClean="0"/>
              <a:t>кластер и </a:t>
            </a:r>
            <a:r>
              <a:rPr lang="en-US" dirty="0" smtClean="0"/>
              <a:t>P -  </a:t>
            </a:r>
            <a:r>
              <a:rPr lang="ru-RU" dirty="0" smtClean="0"/>
              <a:t>центр, то </a:t>
            </a:r>
            <a:r>
              <a:rPr lang="en-US" dirty="0" smtClean="0"/>
              <a:t>C </a:t>
            </a:r>
            <a:r>
              <a:rPr lang="ru-RU" dirty="0" smtClean="0"/>
              <a:t>эквивалентен </a:t>
            </a:r>
            <a:r>
              <a:rPr lang="ru-RU" dirty="0" err="1" smtClean="0"/>
              <a:t>мно-ву</a:t>
            </a:r>
            <a:r>
              <a:rPr lang="ru-RU" dirty="0" smtClean="0"/>
              <a:t> всех густо-достижимых точек из </a:t>
            </a:r>
            <a:r>
              <a:rPr lang="en-US" dirty="0" smtClean="0"/>
              <a:t>P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Общий принцип работы алгоритма кластеризации таков.</a:t>
            </a:r>
          </a:p>
          <a:p>
            <a:r>
              <a:rPr lang="ru-RU" dirty="0" smtClean="0"/>
              <a:t>Алгоритм начинает работу  в произвольной точке </a:t>
            </a:r>
            <a:r>
              <a:rPr lang="en-US" dirty="0" smtClean="0"/>
              <a:t>P</a:t>
            </a:r>
            <a:endParaRPr lang="ru-RU" dirty="0" smtClean="0"/>
          </a:p>
          <a:p>
            <a:r>
              <a:rPr lang="ru-RU" dirty="0" smtClean="0"/>
              <a:t>Если  точка </a:t>
            </a:r>
            <a:r>
              <a:rPr lang="en-US" dirty="0" smtClean="0"/>
              <a:t>P </a:t>
            </a:r>
            <a:r>
              <a:rPr lang="ru-RU" dirty="0" smtClean="0"/>
              <a:t>является центром, то все</a:t>
            </a:r>
            <a:r>
              <a:rPr lang="en-US" dirty="0" smtClean="0"/>
              <a:t>  </a:t>
            </a:r>
            <a:r>
              <a:rPr lang="ru-RU" dirty="0" smtClean="0"/>
              <a:t>густо-достижимые из </a:t>
            </a:r>
            <a:r>
              <a:rPr lang="en-US" dirty="0" smtClean="0"/>
              <a:t>P </a:t>
            </a:r>
            <a:r>
              <a:rPr lang="ru-RU" dirty="0" smtClean="0"/>
              <a:t>точки образуют кластер</a:t>
            </a:r>
          </a:p>
          <a:p>
            <a:r>
              <a:rPr lang="ru-RU" dirty="0" smtClean="0"/>
              <a:t>Если  точка </a:t>
            </a:r>
            <a:r>
              <a:rPr lang="en-US" dirty="0" smtClean="0"/>
              <a:t>P </a:t>
            </a:r>
            <a:r>
              <a:rPr lang="ru-RU" dirty="0" smtClean="0"/>
              <a:t>не является центром, то выбирается следующая точка, и т.д.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 кластеризации  </a:t>
            </a:r>
            <a:r>
              <a:rPr smtClean="0"/>
              <a:t>DBSCAN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Введение в проблему поиска документов</a:t>
            </a:r>
          </a:p>
          <a:p>
            <a:endParaRPr lang="ru-RU" dirty="0" smtClean="0"/>
          </a:p>
          <a:p>
            <a:r>
              <a:rPr lang="ru-RU" dirty="0" smtClean="0"/>
              <a:t>Автоматическое индексирование цитат - система </a:t>
            </a:r>
            <a:r>
              <a:rPr lang="en-US" dirty="0" err="1" smtClean="0"/>
              <a:t>CiteSeer</a:t>
            </a:r>
            <a:endParaRPr lang="en-US" dirty="0" smtClean="0"/>
          </a:p>
          <a:p>
            <a:r>
              <a:rPr lang="ru-RU" dirty="0" smtClean="0"/>
              <a:t>Решение, основанное на методах </a:t>
            </a:r>
            <a:r>
              <a:rPr lang="en-US" dirty="0" smtClean="0"/>
              <a:t>LASVM </a:t>
            </a:r>
            <a:r>
              <a:rPr lang="ru-RU" dirty="0" smtClean="0"/>
              <a:t>и </a:t>
            </a:r>
            <a:r>
              <a:rPr lang="en-US" dirty="0" smtClean="0"/>
              <a:t>DBSCAN</a:t>
            </a:r>
            <a:endParaRPr lang="ru-RU" dirty="0" smtClean="0"/>
          </a:p>
          <a:p>
            <a:r>
              <a:rPr lang="ru-RU" dirty="0" smtClean="0"/>
              <a:t>Пара слов о </a:t>
            </a:r>
            <a:r>
              <a:rPr lang="ru-RU" smtClean="0"/>
              <a:t>к</a:t>
            </a:r>
            <a:r>
              <a:rPr lang="ru-RU" smtClean="0"/>
              <a:t>омбинированном методе</a:t>
            </a:r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 доклада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Каждая цитата обрабатывается сразу же, при поступлении в систему, и, если соответствующий документ не был найден, в соответствие ставится некий виртуальный документ. При поступлении в систему подходящего документа виртуальный документ заменяется на реальный</a:t>
            </a:r>
          </a:p>
          <a:p>
            <a:r>
              <a:rPr lang="ru-RU" dirty="0" smtClean="0"/>
              <a:t>Для извлеченных из каждой цитаты метаданных строится структура, состоящая из конъюнкции дизъюнкций всех полей, относящихся к имени автора, и конъюнкции прочих атрибутов</a:t>
            </a:r>
          </a:p>
          <a:p>
            <a:r>
              <a:rPr lang="ru-RU" dirty="0" smtClean="0"/>
              <a:t>Далее, для заданного документа ищется список всех цитат, «похожесть» которых превышает некоторое значение, и для заданной цитаты ищется аналогичный список документов. На основании этих данных делается вывод, относится заданная цитата к документу или нет</a:t>
            </a:r>
          </a:p>
          <a:p>
            <a:r>
              <a:rPr lang="ru-RU" dirty="0" smtClean="0"/>
              <a:t>Также ставится задача определения метаданных некоторого неизвестного документа на основании метаданных всех ссылающихся на него цитат. В таком случае из всех возможных вариантов строится «доверительный вектор», состоящий из вероятностей всех возможных вариантов. При появлении нового варианта вектор </a:t>
            </a:r>
            <a:r>
              <a:rPr lang="ru-RU" dirty="0" err="1" smtClean="0"/>
              <a:t>перерасчитывается</a:t>
            </a:r>
            <a:r>
              <a:rPr lang="ru-RU" dirty="0" smtClean="0"/>
              <a:t> с учетом нового возможного значения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Пара слов о смешанном методе построения графа цитирования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i="1" dirty="0" smtClean="0"/>
              <a:t>Steve</a:t>
            </a:r>
            <a:r>
              <a:rPr lang="ru-RU" i="1" dirty="0" smtClean="0"/>
              <a:t> </a:t>
            </a:r>
            <a:r>
              <a:rPr lang="en-US" i="1" dirty="0" smtClean="0"/>
              <a:t>Lawrence</a:t>
            </a:r>
            <a:r>
              <a:rPr lang="ru-RU" i="1" dirty="0" smtClean="0"/>
              <a:t>, </a:t>
            </a:r>
            <a:r>
              <a:rPr lang="en-US" i="1" dirty="0" smtClean="0"/>
              <a:t>C</a:t>
            </a:r>
            <a:r>
              <a:rPr lang="en-US" i="1" dirty="0" smtClean="0"/>
              <a:t>. Lee </a:t>
            </a:r>
            <a:r>
              <a:rPr lang="en-US" i="1" dirty="0" smtClean="0"/>
              <a:t>Giles</a:t>
            </a:r>
            <a:r>
              <a:rPr lang="ru-RU" i="1" dirty="0" smtClean="0"/>
              <a:t>, </a:t>
            </a:r>
            <a:r>
              <a:rPr lang="en-US" i="1" dirty="0" smtClean="0"/>
              <a:t>Kurt</a:t>
            </a:r>
            <a:r>
              <a:rPr lang="ru-RU" i="1" dirty="0" smtClean="0"/>
              <a:t> </a:t>
            </a:r>
            <a:r>
              <a:rPr lang="en-US" i="1" dirty="0" err="1" smtClean="0"/>
              <a:t>Bollacker</a:t>
            </a:r>
            <a:r>
              <a:rPr lang="ru-RU" i="1" dirty="0" smtClean="0"/>
              <a:t>. </a:t>
            </a:r>
            <a:r>
              <a:rPr lang="en-US" dirty="0" smtClean="0"/>
              <a:t>Digital Libraries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dirty="0" smtClean="0"/>
              <a:t>Autonomous Citation</a:t>
            </a:r>
            <a:r>
              <a:rPr lang="ru-RU" dirty="0" smtClean="0"/>
              <a:t> </a:t>
            </a:r>
            <a:r>
              <a:rPr lang="en-US" dirty="0" smtClean="0"/>
              <a:t>Indexing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r>
              <a:rPr lang="ru-RU" dirty="0" smtClean="0"/>
              <a:t>В данной статье описана проблема индексирования цитат и документов, а также описана работа системы для </a:t>
            </a:r>
            <a:r>
              <a:rPr lang="en-US" dirty="0" smtClean="0"/>
              <a:t>ACI </a:t>
            </a:r>
            <a:r>
              <a:rPr lang="en-US" dirty="0" err="1" smtClean="0"/>
              <a:t>CiteSeer</a:t>
            </a:r>
            <a:endParaRPr lang="en-US" dirty="0" smtClean="0"/>
          </a:p>
          <a:p>
            <a:r>
              <a:rPr lang="en-US" i="1" dirty="0" err="1" smtClean="0"/>
              <a:t>Anand</a:t>
            </a:r>
            <a:r>
              <a:rPr lang="en-US" i="1" dirty="0" smtClean="0"/>
              <a:t> </a:t>
            </a:r>
            <a:r>
              <a:rPr lang="en-US" i="1" dirty="0" err="1" smtClean="0"/>
              <a:t>Sivasubramaniam</a:t>
            </a:r>
            <a:r>
              <a:rPr lang="en-US" i="1" dirty="0" smtClean="0"/>
              <a:t>,</a:t>
            </a:r>
            <a:r>
              <a:rPr lang="en-US" i="1" dirty="0" smtClean="0"/>
              <a:t> </a:t>
            </a:r>
            <a:r>
              <a:rPr lang="en-US" i="1" dirty="0" smtClean="0"/>
              <a:t>C. Lee </a:t>
            </a:r>
            <a:r>
              <a:rPr lang="en-US" i="1" dirty="0" smtClean="0"/>
              <a:t>Giles, and others. </a:t>
            </a:r>
            <a:r>
              <a:rPr lang="en-US" dirty="0" smtClean="0"/>
              <a:t>Learning Metadata from the </a:t>
            </a:r>
            <a:r>
              <a:rPr lang="en-US" dirty="0" smtClean="0"/>
              <a:t>Evidence in </a:t>
            </a:r>
            <a:r>
              <a:rPr lang="en-US" dirty="0" smtClean="0"/>
              <a:t>an On-Line Citation Matching </a:t>
            </a:r>
            <a:r>
              <a:rPr lang="en-US" dirty="0" smtClean="0"/>
              <a:t>Scheme. </a:t>
            </a:r>
            <a:r>
              <a:rPr lang="ru-RU" dirty="0" smtClean="0"/>
              <a:t>В данной статье описан комбинированный подход к проблеме построения графа цитирования, основанный на вероятностных моделях и кластеризации.</a:t>
            </a:r>
          </a:p>
          <a:p>
            <a:r>
              <a:rPr lang="en-US" i="1" dirty="0" err="1" smtClean="0"/>
              <a:t>Jian</a:t>
            </a:r>
            <a:r>
              <a:rPr lang="en-US" i="1" dirty="0" smtClean="0"/>
              <a:t> Huang1, </a:t>
            </a:r>
            <a:r>
              <a:rPr lang="en-US" i="1" dirty="0" err="1" smtClean="0"/>
              <a:t>Seyda</a:t>
            </a:r>
            <a:r>
              <a:rPr lang="en-US" i="1" dirty="0" smtClean="0"/>
              <a:t> Ertekin2, and C. Lee </a:t>
            </a:r>
            <a:r>
              <a:rPr lang="en-US" i="1" dirty="0" smtClean="0"/>
              <a:t>Giles</a:t>
            </a:r>
            <a:r>
              <a:rPr lang="ru-RU" i="1" dirty="0" smtClean="0"/>
              <a:t>. </a:t>
            </a:r>
            <a:r>
              <a:rPr lang="en-US" dirty="0" smtClean="0"/>
              <a:t>Efficient Name </a:t>
            </a:r>
            <a:r>
              <a:rPr lang="en-US" dirty="0" smtClean="0"/>
              <a:t>Disambiguation</a:t>
            </a:r>
            <a:r>
              <a:rPr lang="ru-RU" dirty="0" smtClean="0"/>
              <a:t> </a:t>
            </a:r>
            <a:r>
              <a:rPr lang="en-US" dirty="0" smtClean="0"/>
              <a:t>for </a:t>
            </a:r>
            <a:r>
              <a:rPr lang="en-US" dirty="0" smtClean="0"/>
              <a:t>Large-Scale </a:t>
            </a:r>
            <a:r>
              <a:rPr lang="en-US" dirty="0" smtClean="0"/>
              <a:t>Databases</a:t>
            </a:r>
            <a:r>
              <a:rPr lang="ru-RU" dirty="0" smtClean="0"/>
              <a:t>. В данной статье описана система, основанная на методах </a:t>
            </a:r>
            <a:r>
              <a:rPr lang="en-US" dirty="0" smtClean="0"/>
              <a:t>LASVM (</a:t>
            </a:r>
            <a:r>
              <a:rPr lang="ru-RU" dirty="0" smtClean="0"/>
              <a:t>обучаемый алгоритм, используемый для извлечения метаданных) и </a:t>
            </a:r>
            <a:r>
              <a:rPr lang="en-US" dirty="0" smtClean="0"/>
              <a:t>DBSCAN (</a:t>
            </a:r>
            <a:r>
              <a:rPr lang="ru-RU" dirty="0" smtClean="0"/>
              <a:t>метод кластеризации, основанный на понятии плотности)</a:t>
            </a:r>
          </a:p>
          <a:p>
            <a:r>
              <a:rPr lang="en-US" i="1" dirty="0" smtClean="0"/>
              <a:t>Martin Ester, Hans-Peter </a:t>
            </a:r>
            <a:r>
              <a:rPr lang="en-US" i="1" dirty="0" err="1" smtClean="0"/>
              <a:t>Kriegel</a:t>
            </a:r>
            <a:r>
              <a:rPr lang="en-US" i="1" dirty="0" smtClean="0"/>
              <a:t>, </a:t>
            </a:r>
            <a:r>
              <a:rPr lang="en-US" i="1" dirty="0" err="1" smtClean="0"/>
              <a:t>Jörg</a:t>
            </a:r>
            <a:r>
              <a:rPr lang="en-US" i="1" dirty="0" smtClean="0"/>
              <a:t> Sander, </a:t>
            </a:r>
            <a:r>
              <a:rPr lang="en-US" i="1" dirty="0" err="1" smtClean="0"/>
              <a:t>Xiaowei</a:t>
            </a:r>
            <a:r>
              <a:rPr lang="en-US" i="1" dirty="0" smtClean="0"/>
              <a:t> </a:t>
            </a:r>
            <a:r>
              <a:rPr lang="en-US" i="1" dirty="0" err="1" smtClean="0"/>
              <a:t>Xu</a:t>
            </a:r>
            <a:r>
              <a:rPr lang="ru-RU" i="1" dirty="0" smtClean="0"/>
              <a:t>. </a:t>
            </a:r>
            <a:r>
              <a:rPr lang="en-US" dirty="0" smtClean="0"/>
              <a:t>A Density-Based Algorithm for Discovering </a:t>
            </a:r>
            <a:r>
              <a:rPr lang="en-US" dirty="0" smtClean="0"/>
              <a:t>Clusters</a:t>
            </a:r>
            <a:r>
              <a:rPr lang="ru-RU" dirty="0" smtClean="0"/>
              <a:t> </a:t>
            </a:r>
            <a:r>
              <a:rPr lang="en-US" dirty="0" smtClean="0"/>
              <a:t>in </a:t>
            </a:r>
            <a:r>
              <a:rPr lang="en-US" dirty="0" smtClean="0"/>
              <a:t>Large Spatial Databases with </a:t>
            </a:r>
            <a:r>
              <a:rPr lang="en-US" dirty="0" smtClean="0"/>
              <a:t>Noise</a:t>
            </a:r>
            <a:r>
              <a:rPr lang="ru-RU" dirty="0" smtClean="0"/>
              <a:t>. В данной статье приводится детальное описание алгоритма </a:t>
            </a:r>
            <a:r>
              <a:rPr lang="en-US" dirty="0" smtClean="0"/>
              <a:t>DBSCAN.</a:t>
            </a:r>
            <a:endParaRPr lang="en-US" dirty="0" smtClean="0"/>
          </a:p>
          <a:p>
            <a:endParaRPr lang="en-US" i="1" dirty="0" smtClean="0"/>
          </a:p>
          <a:p>
            <a:endParaRPr lang="en-US" dirty="0" smtClean="0"/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Материалы, использованные в докладе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ru-RU" dirty="0" smtClean="0"/>
          </a:p>
          <a:p>
            <a:pPr lvl="1"/>
            <a:r>
              <a:rPr lang="ru-RU" dirty="0" smtClean="0"/>
              <a:t>Быстрый рост количества научных публикаций</a:t>
            </a:r>
          </a:p>
          <a:p>
            <a:pPr lvl="1"/>
            <a:r>
              <a:rPr lang="ru-RU" dirty="0" smtClean="0"/>
              <a:t>Большой разброс публикаций по сети</a:t>
            </a:r>
          </a:p>
          <a:p>
            <a:pPr lvl="1"/>
            <a:r>
              <a:rPr lang="ru-RU" dirty="0" smtClean="0"/>
              <a:t>Отсутствие какой-либо общей структуры научных работ</a:t>
            </a:r>
          </a:p>
          <a:p>
            <a:pPr lvl="1"/>
            <a:r>
              <a:rPr lang="ru-RU" dirty="0" smtClean="0"/>
              <a:t>Отсутствие свободного доступа к публикациям некоторых электронных журналов</a:t>
            </a:r>
          </a:p>
          <a:p>
            <a:pPr lvl="1"/>
            <a:r>
              <a:rPr lang="ru-RU" dirty="0" smtClean="0"/>
              <a:t>Улучшение возможностей доступа к публикациям</a:t>
            </a:r>
          </a:p>
          <a:p>
            <a:pPr lvl="1"/>
            <a:r>
              <a:rPr lang="ru-RU" dirty="0" smtClean="0"/>
              <a:t>Различный формат документов (текст, </a:t>
            </a:r>
            <a:r>
              <a:rPr lang="en-US" dirty="0" smtClean="0"/>
              <a:t>html, PDF </a:t>
            </a:r>
            <a:r>
              <a:rPr lang="ru-RU" dirty="0" smtClean="0"/>
              <a:t>и т.д.)</a:t>
            </a:r>
          </a:p>
          <a:p>
            <a:pPr lvl="1"/>
            <a:endParaRPr lang="ru-RU" dirty="0" smtClean="0"/>
          </a:p>
          <a:p>
            <a:pPr lvl="1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Предпосылки возникновения проблемы поиска документов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Структуризация документов на основе взаимного цитирования</a:t>
            </a:r>
          </a:p>
          <a:p>
            <a:r>
              <a:rPr lang="ru-RU" dirty="0" smtClean="0"/>
              <a:t>Создание базы данных, объединяющей существующие научные публикации</a:t>
            </a:r>
          </a:p>
          <a:p>
            <a:pPr lvl="1"/>
            <a:r>
              <a:rPr lang="ru-RU" dirty="0" smtClean="0"/>
              <a:t>Полнота охвата данных в конкретной области</a:t>
            </a:r>
          </a:p>
          <a:p>
            <a:pPr lvl="1"/>
            <a:r>
              <a:rPr lang="ru-RU" dirty="0" smtClean="0"/>
              <a:t>Низкая вероятность ошибок при связывании документов</a:t>
            </a:r>
          </a:p>
          <a:p>
            <a:pPr lvl="1"/>
            <a:r>
              <a:rPr lang="ru-RU" dirty="0" smtClean="0"/>
              <a:t>Большое количество человеческих трудозатрат</a:t>
            </a:r>
          </a:p>
          <a:p>
            <a:r>
              <a:rPr lang="ru-RU" dirty="0" smtClean="0"/>
              <a:t>Создание программного средства, обеспечивающего индексацию электронных документов</a:t>
            </a:r>
          </a:p>
          <a:p>
            <a:pPr lvl="1"/>
            <a:r>
              <a:rPr lang="ru-RU" dirty="0" smtClean="0"/>
              <a:t>Полная автоматизация процесса индексации документов</a:t>
            </a:r>
          </a:p>
          <a:p>
            <a:pPr lvl="1"/>
            <a:r>
              <a:rPr lang="ru-RU" dirty="0" smtClean="0"/>
              <a:t>Высокая вероятность ошибки</a:t>
            </a:r>
          </a:p>
          <a:p>
            <a:pPr lvl="1"/>
            <a:r>
              <a:rPr lang="ru-RU" dirty="0" smtClean="0"/>
              <a:t>Возможность обрабатывать индексировать документы только на одном языке</a:t>
            </a:r>
          </a:p>
          <a:p>
            <a:r>
              <a:rPr lang="ru-RU" dirty="0" smtClean="0"/>
              <a:t>Комбинированный подход: использование базы данных одновременно со средствами автоматической индексации</a:t>
            </a:r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pPr lvl="1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Решение проблемы поиска документов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Поиск научных публикаций</a:t>
            </a:r>
          </a:p>
          <a:p>
            <a:endParaRPr lang="ru-RU" dirty="0" smtClean="0"/>
          </a:p>
          <a:p>
            <a:r>
              <a:rPr lang="ru-RU" dirty="0" smtClean="0"/>
              <a:t>Анализ полученных документов</a:t>
            </a:r>
          </a:p>
          <a:p>
            <a:endParaRPr lang="ru-RU" dirty="0" smtClean="0"/>
          </a:p>
          <a:p>
            <a:r>
              <a:rPr lang="ru-RU" dirty="0" smtClean="0"/>
              <a:t>Индексирование и связывание документов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работы автоматизированной системы индексации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Поиск с помощью существующих поисковых машин</a:t>
            </a:r>
          </a:p>
          <a:p>
            <a:pPr lvl="1"/>
            <a:r>
              <a:rPr lang="ru-RU" dirty="0" smtClean="0"/>
              <a:t>Поиск по ключевым словам (например, </a:t>
            </a:r>
            <a:r>
              <a:rPr lang="en-US" dirty="0" smtClean="0"/>
              <a:t>“publication”, “paper”, “postscript”)</a:t>
            </a:r>
          </a:p>
          <a:p>
            <a:r>
              <a:rPr lang="ru-RU" dirty="0" smtClean="0"/>
              <a:t>Получение информации из дружественных источников</a:t>
            </a:r>
          </a:p>
          <a:p>
            <a:pPr lvl="1"/>
            <a:r>
              <a:rPr lang="ru-RU" dirty="0" smtClean="0"/>
              <a:t>Получение ссылок на документы по </a:t>
            </a:r>
            <a:r>
              <a:rPr lang="en-US" dirty="0" smtClean="0"/>
              <a:t>RSS </a:t>
            </a:r>
            <a:r>
              <a:rPr lang="ru-RU" dirty="0" smtClean="0"/>
              <a:t>или аналогичным способом</a:t>
            </a:r>
          </a:p>
          <a:p>
            <a:pPr lvl="1"/>
            <a:r>
              <a:rPr lang="ru-RU" dirty="0" smtClean="0"/>
              <a:t>Непосредственная загрузка ссылок в базу данных системы автоматического индексирования  авторами или издателями научных статей</a:t>
            </a:r>
          </a:p>
          <a:p>
            <a:pPr marL="274320" lvl="1">
              <a:spcBef>
                <a:spcPts val="600"/>
              </a:spcBef>
              <a:buClr>
                <a:schemeClr val="accent2"/>
              </a:buClr>
            </a:pPr>
            <a:r>
              <a:rPr lang="ru-RU" dirty="0" smtClean="0"/>
              <a:t>Определение «научности» документа на основании наличия списка литературы или секции «</a:t>
            </a:r>
            <a:r>
              <a:rPr lang="en-US" dirty="0" smtClean="0"/>
              <a:t>Related works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Поиск публикаций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Поиск ссылочной секции по форматированию</a:t>
            </a:r>
          </a:p>
          <a:p>
            <a:endParaRPr lang="ru-RU" dirty="0" smtClean="0"/>
          </a:p>
          <a:p>
            <a:r>
              <a:rPr lang="ru-RU" dirty="0" smtClean="0"/>
              <a:t>Поиск непосредственно ссылок на прочие работы</a:t>
            </a:r>
          </a:p>
          <a:p>
            <a:endParaRPr lang="ru-RU" dirty="0" smtClean="0"/>
          </a:p>
          <a:p>
            <a:r>
              <a:rPr lang="ru-RU" dirty="0" smtClean="0"/>
              <a:t>Под словами «ссылка» или «цитата» подразумевается ссылка на статью вида год-автор-заголовок и т.д. Полнотекстовый поиск не производится.</a:t>
            </a:r>
          </a:p>
          <a:p>
            <a:endParaRPr lang="ru-RU" dirty="0" smtClean="0"/>
          </a:p>
          <a:p>
            <a:r>
              <a:rPr lang="ru-RU" dirty="0" smtClean="0"/>
              <a:t>Извлечение метаданных из цитат</a:t>
            </a:r>
          </a:p>
          <a:p>
            <a:endParaRPr lang="ru-RU" dirty="0" smtClean="0"/>
          </a:p>
          <a:p>
            <a:r>
              <a:rPr lang="ru-RU" dirty="0" smtClean="0"/>
              <a:t>Извлечение метаданных из документа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Анализ документа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Сохранение метаданных документа в базе данных</a:t>
            </a:r>
          </a:p>
          <a:p>
            <a:r>
              <a:rPr lang="ru-RU" dirty="0" smtClean="0"/>
              <a:t>Группировка цитат, относящихся к одном документу, и сопоставление ссылок и цитируемых документов на основании метаданных документа и цитаты</a:t>
            </a:r>
          </a:p>
          <a:p>
            <a:pPr lvl="1"/>
            <a:r>
              <a:rPr lang="ru-RU" dirty="0" smtClean="0"/>
              <a:t>Данная задача является ключевой при построении графа цитирования</a:t>
            </a:r>
          </a:p>
          <a:p>
            <a:pPr lvl="1"/>
            <a:r>
              <a:rPr lang="ru-RU" dirty="0" smtClean="0"/>
              <a:t>Существуют различные методы решения этой задачи. Можно выделить четыре  основных способа ее решения:</a:t>
            </a:r>
          </a:p>
          <a:p>
            <a:pPr lvl="2"/>
            <a:r>
              <a:rPr lang="ru-RU" dirty="0" smtClean="0"/>
              <a:t>На основании расстояний между строками или расстояний редактирования</a:t>
            </a:r>
          </a:p>
          <a:p>
            <a:pPr lvl="2"/>
            <a:r>
              <a:rPr lang="ru-RU" dirty="0" smtClean="0"/>
              <a:t>На основании статистики слов (например, </a:t>
            </a:r>
            <a:r>
              <a:rPr lang="en-US" dirty="0" smtClean="0"/>
              <a:t>TFIDF)</a:t>
            </a:r>
            <a:endParaRPr lang="ru-RU" dirty="0" smtClean="0"/>
          </a:p>
          <a:p>
            <a:pPr lvl="2"/>
            <a:r>
              <a:rPr lang="ru-RU" dirty="0" smtClean="0"/>
              <a:t>Сопоставление подполей (</a:t>
            </a:r>
            <a:r>
              <a:rPr lang="en-US" dirty="0" smtClean="0"/>
              <a:t>subfield) </a:t>
            </a:r>
            <a:r>
              <a:rPr lang="ru-RU" dirty="0" smtClean="0"/>
              <a:t>цитат и метаданных (например, год издания)</a:t>
            </a:r>
          </a:p>
          <a:p>
            <a:pPr lvl="2"/>
            <a:r>
              <a:rPr lang="ru-RU" dirty="0" smtClean="0"/>
              <a:t>Вероятностные модели, также использующие информацию подполей</a:t>
            </a:r>
          </a:p>
          <a:p>
            <a:pPr lvl="1"/>
            <a:r>
              <a:rPr lang="ru-RU" dirty="0" smtClean="0"/>
              <a:t>А также комбинации вышеперечисленных методов</a:t>
            </a:r>
            <a:endParaRPr lang="en-US" dirty="0" smtClean="0"/>
          </a:p>
          <a:p>
            <a:pPr lvl="2"/>
            <a:endParaRPr lang="ru-RU" dirty="0" smtClean="0"/>
          </a:p>
          <a:p>
            <a:pPr lvl="2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Индексирование и связывание документов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Идеальный вариант – подполя цитаты полностью совпадают с метаданными документа</a:t>
            </a:r>
          </a:p>
          <a:p>
            <a:endParaRPr lang="ru-RU" dirty="0" smtClean="0"/>
          </a:p>
          <a:p>
            <a:r>
              <a:rPr lang="ru-RU" dirty="0" smtClean="0"/>
              <a:t>Различное написание ссылок на одни и те же документы</a:t>
            </a:r>
          </a:p>
          <a:p>
            <a:r>
              <a:rPr lang="ru-RU" dirty="0" smtClean="0"/>
              <a:t>Ошибки и опечатки в имени  автора, годе выпуска и т.д.</a:t>
            </a:r>
          </a:p>
          <a:p>
            <a:r>
              <a:rPr lang="ru-RU" dirty="0" smtClean="0"/>
              <a:t>Два подполя с одинаковым значением могут ссылаться на различные данные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Пример: </a:t>
            </a:r>
          </a:p>
          <a:p>
            <a:r>
              <a:rPr lang="en-US" dirty="0" smtClean="0"/>
              <a:t>Aha, D. W. (1991), Instance-based learning algorithms, Machine</a:t>
            </a:r>
            <a:r>
              <a:rPr lang="ru-RU" dirty="0" smtClean="0"/>
              <a:t> </a:t>
            </a:r>
            <a:r>
              <a:rPr lang="en-US" dirty="0" smtClean="0"/>
              <a:t>Learning 6(1), 37-66.</a:t>
            </a:r>
          </a:p>
          <a:p>
            <a:r>
              <a:rPr lang="en-US" dirty="0" smtClean="0"/>
              <a:t>D. W. Aha, D. </a:t>
            </a:r>
            <a:r>
              <a:rPr lang="en-US" dirty="0" err="1" smtClean="0"/>
              <a:t>Kibler</a:t>
            </a:r>
            <a:r>
              <a:rPr lang="en-US" dirty="0" smtClean="0"/>
              <a:t> and M. K. Albert, Instance-Based Learning</a:t>
            </a:r>
            <a:r>
              <a:rPr lang="ru-RU" dirty="0" smtClean="0"/>
              <a:t> </a:t>
            </a:r>
            <a:r>
              <a:rPr lang="en-US" dirty="0" smtClean="0"/>
              <a:t>Algorithms. Machine Learning 6 37-66, </a:t>
            </a:r>
            <a:r>
              <a:rPr lang="en-US" dirty="0" err="1" smtClean="0"/>
              <a:t>Kluwer</a:t>
            </a:r>
            <a:r>
              <a:rPr lang="en-US" dirty="0" smtClean="0"/>
              <a:t> Academic Publishers,</a:t>
            </a:r>
            <a:r>
              <a:rPr lang="ru-RU" dirty="0" smtClean="0"/>
              <a:t> 1991.</a:t>
            </a:r>
          </a:p>
          <a:p>
            <a:r>
              <a:rPr lang="en-US" dirty="0" smtClean="0"/>
              <a:t>Aha, D. W., </a:t>
            </a:r>
            <a:r>
              <a:rPr lang="en-US" dirty="0" err="1" smtClean="0"/>
              <a:t>Kibler</a:t>
            </a:r>
            <a:r>
              <a:rPr lang="en-US" dirty="0" smtClean="0"/>
              <a:t>, D. &amp; Albert, M. K. (1990). Instance-based learning</a:t>
            </a:r>
            <a:r>
              <a:rPr lang="ru-RU" dirty="0" smtClean="0"/>
              <a:t> </a:t>
            </a:r>
            <a:r>
              <a:rPr lang="en-US" dirty="0" smtClean="0"/>
              <a:t>algorithms. Draft submission to Machine Learning.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Трудности, возникающие при сопоставлении цитат и статей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964</TotalTime>
  <Words>1887</Words>
  <Application>Microsoft Office PowerPoint</Application>
  <PresentationFormat>Экран (4:3)</PresentationFormat>
  <Paragraphs>157</Paragraphs>
  <Slides>21</Slides>
  <Notes>3</Notes>
  <HiddenSlides>1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Paper</vt:lpstr>
      <vt:lpstr>Формула</vt:lpstr>
      <vt:lpstr>Построение графа взаимного цитирования</vt:lpstr>
      <vt:lpstr>План доклада</vt:lpstr>
      <vt:lpstr>Предпосылки возникновения проблемы поиска документов</vt:lpstr>
      <vt:lpstr>Решение проблемы поиска документов</vt:lpstr>
      <vt:lpstr>Этапы работы автоматизированной системы индексации</vt:lpstr>
      <vt:lpstr>Поиск публикаций</vt:lpstr>
      <vt:lpstr>Анализ документа</vt:lpstr>
      <vt:lpstr>Индексирование и связывание документов</vt:lpstr>
      <vt:lpstr>Трудности, возникающие при сопоставлении цитат и статей</vt:lpstr>
      <vt:lpstr>Autonomus Citation Indexing (ACI) and CiteSeer</vt:lpstr>
      <vt:lpstr>Расстояние между строками и TFIDF-мера </vt:lpstr>
      <vt:lpstr>Расстояние между строками и TFIDF-мера </vt:lpstr>
      <vt:lpstr>Кластеризация с помощью метода DBSCAN</vt:lpstr>
      <vt:lpstr>Кластеризация с помощью метода DBSCAN  - архитектура системы</vt:lpstr>
      <vt:lpstr>SVM и LASVM</vt:lpstr>
      <vt:lpstr>Метод кластеризации DBSCAN</vt:lpstr>
      <vt:lpstr>Метод кластеризации  DBSCAN</vt:lpstr>
      <vt:lpstr>Метод кластеризации DBSCAN</vt:lpstr>
      <vt:lpstr>Метод кластеризации  DBSCAN</vt:lpstr>
      <vt:lpstr>Пара слов о смешанном методе построения графа цитирования</vt:lpstr>
      <vt:lpstr>Материалы, использованные в докладе</vt:lpstr>
    </vt:vector>
  </TitlesOfParts>
  <Company>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Построение графа взаимного цитирования</dc:title>
  <dc:creator>No Access</dc:creator>
  <cp:lastModifiedBy>No Access</cp:lastModifiedBy>
  <cp:revision>87</cp:revision>
  <dcterms:created xsi:type="dcterms:W3CDTF">2007-04-13T05:51:18Z</dcterms:created>
  <dcterms:modified xsi:type="dcterms:W3CDTF">2007-04-19T19:23:15Z</dcterms:modified>
</cp:coreProperties>
</file>